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16" r:id="rId35"/>
    <p:sldId id="321" r:id="rId36"/>
    <p:sldId id="325" r:id="rId37"/>
    <p:sldId id="324" r:id="rId38"/>
    <p:sldId id="326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3"/>
    <p:restoredTop sz="94740"/>
  </p:normalViewPr>
  <p:slideViewPr>
    <p:cSldViewPr snapToGrid="0" snapToObjects="1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3.emf"/><Relationship Id="rId4" Type="http://schemas.openxmlformats.org/officeDocument/2006/relationships/image" Target="../media/image36.svg"/><Relationship Id="rId9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/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blipFill>
                <a:blip r:embed="rId10"/>
                <a:stretch>
                  <a:fillRect l="-340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55186"/>
            <a:ext cx="11678477" cy="1022133"/>
          </a:xfrm>
        </p:spPr>
        <p:txBody>
          <a:bodyPr/>
          <a:lstStyle/>
          <a:p>
            <a:r>
              <a:rPr lang="en-US" dirty="0"/>
              <a:t>Stack linear models (neurons)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5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/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for layer 1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blipFill>
                <a:blip r:embed="rId6"/>
                <a:stretch>
                  <a:fillRect t="-6452" r="-137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4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C7FA0-929C-D04A-9C6D-8017E4664093}"/>
              </a:ext>
            </a:extLst>
          </p:cNvPr>
          <p:cNvSpPr txBox="1"/>
          <p:nvPr/>
        </p:nvSpPr>
        <p:spPr>
          <a:xfrm>
            <a:off x="0" y="6445665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only more complex than hyperplane but non-contiguous regions!</a:t>
            </a:r>
          </a:p>
        </p:txBody>
      </p:sp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curvilinear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has vector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Prediction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Regression</a:t>
                </a:r>
                <a:r>
                  <a:rPr lang="en-US" dirty="0"/>
                  <a:t>: typically mean squared error (MSE); should have smooth derivative, though mean absolute error works despite discontinuity (it's derivative is a V shape)</a:t>
                </a:r>
              </a:p>
              <a:p>
                <a:r>
                  <a:rPr lang="en-US" b="1" dirty="0"/>
                  <a:t>Classification</a:t>
                </a:r>
                <a:r>
                  <a:rPr lang="en-US" dirty="0"/>
                  <a:t>: log loss (also called cross entropy)</a:t>
                </a:r>
              </a:p>
              <a:p>
                <a:pPr lvl="1"/>
                <a:r>
                  <a:rPr lang="en-US" dirty="0"/>
                  <a:t>Penalizes very confident misclassifications strongly </a:t>
                </a:r>
              </a:p>
              <a:p>
                <a:pPr lvl="1"/>
                <a:r>
                  <a:rPr lang="en-US" dirty="0"/>
                  <a:t>Function of actual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estimated probabilities, not predicted class</a:t>
                </a:r>
              </a:p>
              <a:p>
                <a:pPr lvl="1"/>
                <a:r>
                  <a:rPr lang="en-US" dirty="0"/>
                  <a:t>Perfect score is 0 log loss, imperfection gives unbounded scores</a:t>
                </a:r>
              </a:p>
              <a:p>
                <a:pPr lvl="1"/>
                <a:r>
                  <a:rPr lang="en-US" dirty="0" err="1"/>
                  <a:t>PyTorch</a:t>
                </a:r>
                <a:r>
                  <a:rPr lang="en-US" dirty="0"/>
                  <a:t> log loss: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loss =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cross_entropy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y_true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1"/>
                <a:r>
                  <a:rPr lang="en-US" dirty="0"/>
                  <a:t>Predictions: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y_pred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argmax(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897145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</p:spPr>
            <p:txBody>
              <a:bodyPr/>
              <a:lstStyle/>
              <a:p>
                <a:r>
                  <a:rPr lang="en-US" dirty="0"/>
                  <a:t>Let p be predicted probability that y=1</a:t>
                </a:r>
              </a:p>
              <a:p>
                <a:r>
                  <a:rPr lang="en-US" dirty="0"/>
                  <a:t>loss = </a:t>
                </a:r>
                <a:r>
                  <a:rPr lang="en-US" i="1" dirty="0"/>
                  <a:t>penalty</a:t>
                </a:r>
                <a:r>
                  <a:rPr lang="en-US" dirty="0"/>
                  <a:t>(p)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 else </a:t>
                </a:r>
                <a:r>
                  <a:rPr lang="en-US" i="1" dirty="0"/>
                  <a:t>penalty</a:t>
                </a:r>
                <a:r>
                  <a:rPr lang="en-US" dirty="0"/>
                  <a:t>(1– p)</a:t>
                </a:r>
              </a:p>
              <a:p>
                <a:r>
                  <a:rPr lang="en-US" dirty="0"/>
                  <a:t>Let </a:t>
                </a:r>
                <a:r>
                  <a:rPr lang="en-US" i="1" dirty="0"/>
                  <a:t>penalty</a:t>
                </a:r>
                <a:r>
                  <a:rPr lang="en-US" dirty="0"/>
                  <a:t>(p) = -log(p)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Two-class log loss: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  <a:blipFill>
                <a:blip r:embed="rId2"/>
                <a:stretch>
                  <a:fillRect l="-103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50" y="905669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283765" y="2290866"/>
            <a:ext cx="3548270" cy="352944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2" y="4790908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7AF64-F34F-0041-9252-65D7C447AE0A}"/>
              </a:ext>
            </a:extLst>
          </p:cNvPr>
          <p:cNvSpPr/>
          <p:nvPr/>
        </p:nvSpPr>
        <p:spPr>
          <a:xfrm>
            <a:off x="9209856" y="507941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penalty(</a:t>
            </a:r>
            <a:r>
              <a:rPr lang="en-US" sz="2800" dirty="0"/>
              <a:t>p</a:t>
            </a:r>
            <a:r>
              <a:rPr 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the relationship in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r>
                  <a:rPr lang="en-US" dirty="0"/>
                  <a:t>Go in opposite </a:t>
                </a:r>
                <a:r>
                  <a:rPr lang="en-US" dirty="0" err="1"/>
                  <a:t>dir</a:t>
                </a:r>
                <a:r>
                  <a:rPr lang="en-US" dirty="0"/>
                  <a:t> of slope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1127" cy="44862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</a:t>
            </a:r>
          </a:p>
          <a:p>
            <a:pPr lvl="1"/>
            <a:r>
              <a:rPr lang="en-US" dirty="0"/>
              <a:t>normalize numeric variables</a:t>
            </a:r>
          </a:p>
          <a:p>
            <a:pPr lvl="1"/>
            <a:r>
              <a:rPr lang="en-US" dirty="0"/>
              <a:t>dummy vars for </a:t>
            </a:r>
            <a:r>
              <a:rPr lang="en-US" dirty="0" err="1"/>
              <a:t>categoricals</a:t>
            </a:r>
            <a:endParaRPr lang="en-US" dirty="0"/>
          </a:p>
          <a:p>
            <a:pPr lvl="1"/>
            <a:r>
              <a:rPr lang="en-US" dirty="0"/>
              <a:t>conjure up values for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architecture, appropriate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86228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0110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r>
              <a:rPr lang="en-US" sz="2800" dirty="0"/>
              <a:t> final layer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  <a:p>
            <a:r>
              <a:rPr lang="en-US" sz="2200" dirty="0"/>
              <a:t>(send in all instances at once)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175140"/>
            <a:ext cx="1228071" cy="37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(reduce power/ability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parameters,</a:t>
            </a:r>
            <a:br>
              <a:rPr lang="en-US" dirty="0"/>
            </a:br>
            <a:r>
              <a:rPr lang="en-US" dirty="0"/>
              <a:t>restrict model parameter search space)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 dirty="0"/>
              <a:t>Stochastic gradient 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1017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vector math instead of a loop: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 = a + b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  <a:blipFill>
                <a:blip r:embed="rId2"/>
                <a:stretch>
                  <a:fillRect l="-1086" t="-2041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466999"/>
            <a:ext cx="41344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x = 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466999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33" y="5289470"/>
            <a:ext cx="1850296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/>
              <a:t>=1 in 1x3 weight </a:t>
            </a:r>
            <a:r>
              <a:rPr lang="en-US" dirty="0"/>
              <a:t>matrix W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01EE23-0BF2-324B-817C-A3E09044E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2979" y="4629763"/>
            <a:ext cx="2550443" cy="1015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DC761-4C22-F54B-8297-C4D3D14F6884}"/>
              </a:ext>
            </a:extLst>
          </p:cNvPr>
          <p:cNvSpPr txBox="1"/>
          <p:nvPr/>
        </p:nvSpPr>
        <p:spPr>
          <a:xfrm>
            <a:off x="6937113" y="546277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Get 100</a:t>
            </a:r>
          </a:p>
          <a:p>
            <a:r>
              <a:rPr lang="en-US" sz="1600" dirty="0"/>
              <a:t>answers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E61168-0550-4340-AD3D-B07CC2033018}"/>
              </a:ext>
            </a:extLst>
          </p:cNvPr>
          <p:cNvCxnSpPr>
            <a:cxnSpLocks/>
          </p:cNvCxnSpPr>
          <p:nvPr/>
        </p:nvCxnSpPr>
        <p:spPr>
          <a:xfrm flipV="1">
            <a:off x="7780421" y="5307918"/>
            <a:ext cx="439009" cy="43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27FDF7C-6C91-A94E-8205-8EB2A0589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2" y="5289470"/>
            <a:ext cx="2643947" cy="10345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4A447-C865-4846-A3D7-40A0FB26FB8C}"/>
              </a:ext>
            </a:extLst>
          </p:cNvPr>
          <p:cNvCxnSpPr>
            <a:cxnSpLocks/>
          </p:cNvCxnSpPr>
          <p:nvPr/>
        </p:nvCxnSpPr>
        <p:spPr>
          <a:xfrm>
            <a:off x="6404616" y="3468756"/>
            <a:ext cx="1" cy="327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D88B03AF-9BD7-8A43-A583-4EC03D8266CA}"/>
              </a:ext>
            </a:extLst>
          </p:cNvPr>
          <p:cNvSpPr/>
          <p:nvPr/>
        </p:nvSpPr>
        <p:spPr>
          <a:xfrm>
            <a:off x="229074" y="1377184"/>
            <a:ext cx="604723" cy="2409625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D05EBE2A-237E-3E41-81DC-6203AF91B517}"/>
              </a:ext>
            </a:extLst>
          </p:cNvPr>
          <p:cNvSpPr/>
          <p:nvPr/>
        </p:nvSpPr>
        <p:spPr>
          <a:xfrm flipH="1">
            <a:off x="10798619" y="1915626"/>
            <a:ext cx="630266" cy="1898651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0671-745D-244C-B11C-14EA8E66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Vanilla deep learning models are layers of linear regression models glued together with nonlinear functions such as sigmoid/</a:t>
                </a:r>
                <a:r>
                  <a:rPr lang="en-US" dirty="0" err="1"/>
                  <a:t>ReLUs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Regressor: final layer transforms previous layer to single output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Classifier: add sigmoid to last regressor layer (2-class) or add </a:t>
                </a:r>
                <a:r>
                  <a:rPr lang="en-US" dirty="0" err="1"/>
                  <a:t>softmax</a:t>
                </a:r>
                <a:r>
                  <a:rPr lang="en-US" dirty="0"/>
                  <a:t> to last layer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neurons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function; hyper parameters describe architecture and learning rate, amount of regularization,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train using (stochastic) gradient descent; tuning model and hyper parameters is more or less trial and error </a:t>
                </a:r>
                <a:r>
                  <a:rPr lang="en-US" dirty="0">
                    <a:sym typeface="Wingdings" pitchFamily="2" charset="2"/>
                  </a:rPr>
                  <a:t> but experience helps a lot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  <a:blipFill>
                <a:blip r:embed="rId2"/>
                <a:stretch>
                  <a:fillRect l="-844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69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 (biased)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these are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pd.get_dummies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</a:t>
                </a:r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17714</TotalTime>
  <Words>2524</Words>
  <Application>Microsoft Macintosh PowerPoint</Application>
  <PresentationFormat>Widescreen</PresentationFormat>
  <Paragraphs>280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(neurons)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curvilinear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  <vt:lpstr>Aside: What is vectorization?</vt:lpstr>
      <vt:lpstr>Vectorization in training loop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160</cp:revision>
  <cp:lastPrinted>2020-12-29T19:19:40Z</cp:lastPrinted>
  <dcterms:created xsi:type="dcterms:W3CDTF">2020-10-31T20:00:39Z</dcterms:created>
  <dcterms:modified xsi:type="dcterms:W3CDTF">2020-12-30T18:36:00Z</dcterms:modified>
</cp:coreProperties>
</file>